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2"/>
    <p:sldMasterId id="2147483684" r:id="rId3"/>
  </p:sldMasterIdLst>
  <p:notesMasterIdLst>
    <p:notesMasterId r:id="rId17"/>
  </p:notesMasterIdLst>
  <p:handoutMasterIdLst>
    <p:handoutMasterId r:id="rId18"/>
  </p:handoutMasterIdLst>
  <p:sldIdLst>
    <p:sldId id="263" r:id="rId4"/>
    <p:sldId id="276" r:id="rId5"/>
    <p:sldId id="278" r:id="rId6"/>
    <p:sldId id="279" r:id="rId7"/>
    <p:sldId id="280" r:id="rId8"/>
    <p:sldId id="283" r:id="rId9"/>
    <p:sldId id="281" r:id="rId10"/>
    <p:sldId id="267" r:id="rId11"/>
    <p:sldId id="284" r:id="rId12"/>
    <p:sldId id="288" r:id="rId13"/>
    <p:sldId id="285" r:id="rId14"/>
    <p:sldId id="273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E74"/>
    <a:srgbClr val="A6A8AB"/>
    <a:srgbClr val="DBCD74"/>
    <a:srgbClr val="5BABAF"/>
    <a:srgbClr val="A0BE65"/>
    <a:srgbClr val="5BACB1"/>
    <a:srgbClr val="696969"/>
    <a:srgbClr val="BFBFBF"/>
    <a:srgbClr val="FFFFFF"/>
    <a:srgbClr val="4A4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8FA5E1-EB6D-4084-AB68-8984532CF3C4}" v="2" dt="2018-07-19T14:44:41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60" autoAdjust="0"/>
    <p:restoredTop sz="94643"/>
  </p:normalViewPr>
  <p:slideViewPr>
    <p:cSldViewPr>
      <p:cViewPr varScale="1">
        <p:scale>
          <a:sx n="63" d="100"/>
          <a:sy n="63" d="100"/>
        </p:scale>
        <p:origin x="76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29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-David Hébert" userId="7c36cb2f-b44c-4447-b08b-7aa85a9c240e" providerId="ADAL" clId="{7DC49D9A-4877-429D-A0E3-D9792C0012C8}"/>
  </pc:docChgLst>
  <pc:docChgLst>
    <pc:chgData name="Charles-David Hébert" userId="7c36cb2f-b44c-4447-b08b-7aa85a9c240e" providerId="ADAL" clId="{A48FA5E1-EB6D-4084-AB68-8984532CF3C4}"/>
    <pc:docChg chg="modSld">
      <pc:chgData name="Charles-David Hébert" userId="7c36cb2f-b44c-4447-b08b-7aa85a9c240e" providerId="ADAL" clId="{A48FA5E1-EB6D-4084-AB68-8984532CF3C4}" dt="2018-07-19T14:44:41.124" v="1" actId="1036"/>
      <pc:docMkLst>
        <pc:docMk/>
      </pc:docMkLst>
      <pc:sldChg chg="modSp">
        <pc:chgData name="Charles-David Hébert" userId="7c36cb2f-b44c-4447-b08b-7aa85a9c240e" providerId="ADAL" clId="{A48FA5E1-EB6D-4084-AB68-8984532CF3C4}" dt="2018-07-19T14:44:41.124" v="1" actId="1036"/>
        <pc:sldMkLst>
          <pc:docMk/>
          <pc:sldMk cId="560015758" sldId="278"/>
        </pc:sldMkLst>
        <pc:grpChg chg="mod">
          <ac:chgData name="Charles-David Hébert" userId="7c36cb2f-b44c-4447-b08b-7aa85a9c240e" providerId="ADAL" clId="{A48FA5E1-EB6D-4084-AB68-8984532CF3C4}" dt="2018-07-19T14:44:41.124" v="1" actId="1036"/>
          <ac:grpSpMkLst>
            <pc:docMk/>
            <pc:sldMk cId="560015758" sldId="278"/>
            <ac:grpSpMk id="6" creationId="{D27DF4F8-69F4-492F-9F87-A034F6B47CCC}"/>
          </ac:grpSpMkLst>
        </pc:grpChg>
      </pc:sldChg>
    </pc:docChg>
  </pc:docChgLst>
  <pc:docChgLst>
    <pc:chgData name="Charles-David Hébert" userId="7c36cb2f-b44c-4447-b08b-7aa85a9c240e" providerId="ADAL" clId="{D436A754-7B91-44B5-BD4D-8CBA60858AE8}"/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5CC25-B013-4754-BD4C-521A496C4C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4724B8D-BAD9-4C49-B573-C8CEA47BF5AA}" type="pres">
      <dgm:prSet presAssocID="{0375CC25-B013-4754-BD4C-521A496C4CA5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B546A07-89AF-C648-9B3F-2744279F3E21}" type="presOf" srcId="{0375CC25-B013-4754-BD4C-521A496C4CA5}" destId="{74724B8D-BAD9-4C49-B573-C8CEA47BF5AA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E7B60-2BF1-DE4D-A2ED-0A96B401410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166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458788"/>
            <a:ext cx="7337426" cy="4127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908622"/>
            <a:ext cx="5486400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6113" y="8810123"/>
            <a:ext cx="1180299" cy="33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545A3265-CA64-4367-A98C-083EB75B1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3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itre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711200" y="1295400"/>
            <a:ext cx="6705600" cy="4267200"/>
          </a:xfrm>
        </p:spPr>
        <p:txBody>
          <a:bodyPr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>
              <a:defRPr sz="3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CA" dirty="0"/>
              <a:t>Cliquez et modifiez le titre 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6264000"/>
            <a:ext cx="2404380" cy="3330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179" y="6381328"/>
            <a:ext cx="3409355" cy="294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711200" y="1511300"/>
            <a:ext cx="11074400" cy="4965700"/>
          </a:xfrm>
        </p:spPr>
        <p:txBody>
          <a:bodyPr/>
          <a:lstStyle>
            <a:lvl1pPr>
              <a:buClrTx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711200" y="1511300"/>
            <a:ext cx="11074400" cy="4965700"/>
          </a:xfrm>
        </p:spPr>
        <p:txBody>
          <a:bodyPr/>
          <a:lstStyle>
            <a:lvl1pPr>
              <a:buClrTx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711200" y="1511300"/>
            <a:ext cx="11074400" cy="4965700"/>
          </a:xfrm>
        </p:spPr>
        <p:txBody>
          <a:bodyPr/>
          <a:lstStyle>
            <a:lvl1pPr>
              <a:buClrTx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itre Pâ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711200" y="1295400"/>
            <a:ext cx="6705600" cy="4267200"/>
          </a:xfrm>
        </p:spPr>
        <p:txBody>
          <a:bodyPr/>
          <a:lstStyle>
            <a:lvl1pPr>
              <a:defRPr sz="3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CA" dirty="0"/>
              <a:t>Cliquez et modifiez le titre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6264000"/>
            <a:ext cx="2404380" cy="3330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179" y="6381328"/>
            <a:ext cx="3409355" cy="294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711200" y="1511300"/>
            <a:ext cx="11074400" cy="4965700"/>
          </a:xfrm>
        </p:spPr>
        <p:txBody>
          <a:bodyPr/>
          <a:lstStyle>
            <a:lvl1pPr>
              <a:buClrTx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711200" y="1511300"/>
            <a:ext cx="11074400" cy="4965700"/>
          </a:xfrm>
        </p:spPr>
        <p:txBody>
          <a:bodyPr/>
          <a:lstStyle>
            <a:lvl1pPr>
              <a:buClrTx/>
              <a:defRPr>
                <a:solidFill>
                  <a:schemeClr val="accent2"/>
                </a:solidFill>
              </a:defRPr>
            </a:lvl1pPr>
            <a:lvl2pPr>
              <a:defRPr sz="2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711200" y="1511300"/>
            <a:ext cx="11074400" cy="4965700"/>
          </a:xfrm>
        </p:spPr>
        <p:txBody>
          <a:bodyPr/>
          <a:lstStyle>
            <a:lvl1pPr>
              <a:buClrTx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711200" y="1295400"/>
            <a:ext cx="6705600" cy="4267200"/>
          </a:xfrm>
        </p:spPr>
        <p:txBody>
          <a:bodyPr/>
          <a:lstStyle>
            <a:lvl1pPr>
              <a:defRPr sz="3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CA" dirty="0"/>
              <a:t>Cliquez et modifiez le titre </a:t>
            </a:r>
            <a:endParaRPr lang="fr-FR" dirty="0"/>
          </a:p>
        </p:txBody>
      </p:sp>
      <p:pic>
        <p:nvPicPr>
          <p:cNvPr id="5" name="Image 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5920538"/>
            <a:ext cx="1657192" cy="708863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6264000"/>
            <a:ext cx="2404380" cy="3330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179" y="6381328"/>
            <a:ext cx="3409355" cy="294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711200" y="1295400"/>
            <a:ext cx="6705600" cy="4267200"/>
          </a:xfrm>
        </p:spPr>
        <p:txBody>
          <a:bodyPr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et modifiez le titre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6264000"/>
            <a:ext cx="2404379" cy="3330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179" y="6410885"/>
            <a:ext cx="3409355" cy="235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1200" y="279400"/>
            <a:ext cx="11074400" cy="990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1200" y="1511300"/>
            <a:ext cx="11074400" cy="49657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1" r:id="rId2"/>
    <p:sldLayoutId id="2147483683" r:id="rId3"/>
    <p:sldLayoutId id="2147483680" r:id="rId4"/>
    <p:sldLayoutId id="2147483682" r:id="rId5"/>
    <p:sldLayoutId id="2147483681" r:id="rId6"/>
    <p:sldLayoutId id="2147483685" r:id="rId7"/>
    <p:sldLayoutId id="2147483690" r:id="rId8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accent5">
              <a:lumMod val="75000"/>
            </a:schemeClr>
          </a:solidFill>
          <a:latin typeface="Helvetica Neue"/>
          <a:ea typeface="+mj-ea"/>
          <a:cs typeface="Helvetica Neue"/>
        </a:defRPr>
      </a:lvl1pPr>
    </p:titleStyle>
    <p:bodyStyle>
      <a:lvl1pPr marL="347472" indent="-3429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800" kern="1200" baseline="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7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1200" y="279400"/>
            <a:ext cx="11074400" cy="990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1200" y="1511300"/>
            <a:ext cx="11074400" cy="49657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accent5">
              <a:lumMod val="75000"/>
            </a:schemeClr>
          </a:solidFill>
          <a:latin typeface="Helvetica Neue"/>
          <a:ea typeface="+mj-ea"/>
          <a:cs typeface="Helvetica Neue"/>
        </a:defRPr>
      </a:lvl1pPr>
    </p:titleStyle>
    <p:bodyStyle>
      <a:lvl1pPr marL="347472" indent="-3429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800" kern="1200" baseline="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7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7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31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diagramData" Target="../diagrams/data1.xml"/><Relationship Id="rId11" Type="http://schemas.openxmlformats.org/officeDocument/2006/relationships/image" Target="../media/image30.emf"/><Relationship Id="rId5" Type="http://schemas.openxmlformats.org/officeDocument/2006/relationships/slideLayout" Target="../slideLayouts/slideLayout3.xml"/><Relationship Id="rId10" Type="http://schemas.microsoft.com/office/2007/relationships/diagramDrawing" Target="../diagrams/drawing1.xml"/><Relationship Id="rId4" Type="http://schemas.openxmlformats.org/officeDocument/2006/relationships/tags" Target="../tags/tag8.xml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3.emf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0F57D837-606B-4B63-B029-D959B78CC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4352" y="7786"/>
            <a:ext cx="1388960" cy="1366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E24B712A-CD34-4F11-B666-5C8FE7404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6651" y="334478"/>
            <a:ext cx="2544579" cy="86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63D0296-2FE6-4E8A-9936-845CB535EEEE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6102" y="478577"/>
            <a:ext cx="897993" cy="49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id="{F415C747-DE43-43A0-8AF1-51E53A1DD2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365" y="523197"/>
            <a:ext cx="1424397" cy="488136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069F8D07-AD42-4EEA-B32B-A9C921D50139}"/>
              </a:ext>
            </a:extLst>
          </p:cNvPr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78641" y="1484784"/>
            <a:ext cx="5029200" cy="4267200"/>
          </a:xfrm>
          <a:prstGeom prst="rect">
            <a:avLst/>
          </a:prstGeom>
        </p:spPr>
        <p:txBody>
          <a:bodyPr vert="horz" lIns="0" tIns="0" rIns="0" bIns="0" rtlCol="0" anchor="t">
            <a:normAutofit fontScale="90000"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en-CA" dirty="0"/>
              <a:t>DC conductivity, superfluid stiffness, and phase diagrams of quasi 2d organic Mott insulators </a:t>
            </a:r>
            <a:br>
              <a:rPr lang="fr-CA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</a:br>
            <a:br>
              <a:rPr lang="fr-CA" sz="2800" dirty="0">
                <a:solidFill>
                  <a:schemeClr val="tx1"/>
                </a:solidFill>
                <a:latin typeface="+mn-lt"/>
              </a:rPr>
            </a:br>
            <a:r>
              <a:rPr lang="fr-CA" sz="2200" dirty="0">
                <a:solidFill>
                  <a:schemeClr val="tx1"/>
                </a:solidFill>
                <a:latin typeface="+mn-lt"/>
              </a:rPr>
              <a:t>Charles-David Hébert</a:t>
            </a:r>
            <a:br>
              <a:rPr lang="fr-CA" sz="2200" dirty="0">
                <a:solidFill>
                  <a:schemeClr val="tx1"/>
                </a:solidFill>
                <a:latin typeface="+mn-lt"/>
              </a:rPr>
            </a:br>
            <a:r>
              <a:rPr lang="fr-CA" sz="2200" dirty="0">
                <a:solidFill>
                  <a:schemeClr val="tx1"/>
                </a:solidFill>
                <a:latin typeface="+mn-lt"/>
              </a:rPr>
              <a:t>Patrick </a:t>
            </a:r>
            <a:r>
              <a:rPr lang="fr-CA" sz="2200" dirty="0" err="1">
                <a:solidFill>
                  <a:schemeClr val="tx1"/>
                </a:solidFill>
                <a:latin typeface="+mn-lt"/>
              </a:rPr>
              <a:t>Sémon</a:t>
            </a:r>
            <a:br>
              <a:rPr lang="fr-CA" sz="2200" dirty="0">
                <a:solidFill>
                  <a:schemeClr val="tx1"/>
                </a:solidFill>
                <a:latin typeface="+mn-lt"/>
              </a:rPr>
            </a:br>
            <a:r>
              <a:rPr lang="fr-CA" sz="2200" dirty="0">
                <a:solidFill>
                  <a:schemeClr val="tx1"/>
                </a:solidFill>
                <a:latin typeface="+mn-lt"/>
              </a:rPr>
              <a:t>André-Marie Tremblay</a:t>
            </a:r>
            <a:br>
              <a:rPr lang="fr-CA" sz="2200" dirty="0">
                <a:solidFill>
                  <a:schemeClr val="tx1"/>
                </a:solidFill>
                <a:latin typeface="+mn-lt"/>
              </a:rPr>
            </a:br>
            <a:r>
              <a:rPr lang="fr-CA" sz="2200" dirty="0">
                <a:solidFill>
                  <a:schemeClr val="tx1"/>
                </a:solidFill>
                <a:latin typeface="+mn-lt"/>
              </a:rPr>
              <a:t>Louis Bourassa</a:t>
            </a:r>
            <a:br>
              <a:rPr lang="fr-CA" sz="2200" dirty="0">
                <a:solidFill>
                  <a:schemeClr val="tx1"/>
                </a:solidFill>
                <a:latin typeface="+mn-lt"/>
              </a:rPr>
            </a:br>
            <a:endParaRPr lang="fr-CA" sz="22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887C3E-2540-4E70-A8FE-0440C4B7DB99}"/>
              </a:ext>
            </a:extLst>
          </p:cNvPr>
          <p:cNvSpPr/>
          <p:nvPr/>
        </p:nvSpPr>
        <p:spPr>
          <a:xfrm>
            <a:off x="2988940" y="5384780"/>
            <a:ext cx="334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/>
              <a:t>Phys. Rev. B 92, 195112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35FDF5-E32B-42DF-84FD-D86D54F28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844824"/>
            <a:ext cx="10389814" cy="46092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7020B41-A444-43DA-8F3C-3747BB137DF5}"/>
              </a:ext>
            </a:extLst>
          </p:cNvPr>
          <p:cNvSpPr txBox="1">
            <a:spLocks/>
          </p:cNvSpPr>
          <p:nvPr/>
        </p:nvSpPr>
        <p:spPr>
          <a:xfrm>
            <a:off x="1271464" y="262183"/>
            <a:ext cx="6336703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b="1" dirty="0"/>
              <a:t>	Results: Effective mass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75341A-E019-476C-93E6-8B6383E94844}"/>
              </a:ext>
            </a:extLst>
          </p:cNvPr>
          <p:cNvCxnSpPr/>
          <p:nvPr/>
        </p:nvCxnSpPr>
        <p:spPr>
          <a:xfrm>
            <a:off x="1766848" y="764704"/>
            <a:ext cx="633670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082A6D-ABFA-4DCC-8C6E-67EFDED52E82}"/>
                  </a:ext>
                </a:extLst>
              </p:cNvPr>
              <p:cNvSpPr txBox="1"/>
              <p:nvPr/>
            </p:nvSpPr>
            <p:spPr>
              <a:xfrm>
                <a:off x="4799856" y="908721"/>
                <a:ext cx="1872208" cy="8645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CA" sz="2800" i="1" smtClean="0">
                          <a:latin typeface="Cambria Math" panose="02040503050406030204" pitchFamily="18" charset="0"/>
                          <a:cs typeface="Helvetica Neue"/>
                        </a:rPr>
                        <m:t>=</m:t>
                      </m:r>
                      <m:f>
                        <m:fPr>
                          <m:ctrlPr>
                            <a:rPr lang="en-CA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CA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A" sz="2800" dirty="0">
                  <a:latin typeface="Helvetica Neue"/>
                  <a:cs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082A6D-ABFA-4DCC-8C6E-67EFDED52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56" y="908721"/>
                <a:ext cx="1872208" cy="8645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29ADA9F-55C9-4FA0-AF23-ADABC26D3D5B}"/>
              </a:ext>
            </a:extLst>
          </p:cNvPr>
          <p:cNvSpPr/>
          <p:nvPr/>
        </p:nvSpPr>
        <p:spPr>
          <a:xfrm>
            <a:off x="8828544" y="447056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M. I. Larkin and al. Phys. Rev. B 64, 144514</a:t>
            </a:r>
          </a:p>
          <a:p>
            <a:r>
              <a:rPr lang="en-CA" dirty="0"/>
              <a:t>(2001)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5D51F4-EE49-45D2-97BB-A5324409F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055" y="1526785"/>
            <a:ext cx="1413675" cy="2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76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0A0AF1-6932-4E93-86B0-7C3708A61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05" y="2833806"/>
            <a:ext cx="5305428" cy="3450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E6923E-4E96-4BDB-B912-6F04ABFD6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930" y="2833806"/>
            <a:ext cx="5253215" cy="34059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A07065-8527-42E9-907F-D1EAF99E0683}"/>
              </a:ext>
            </a:extLst>
          </p:cNvPr>
          <p:cNvSpPr txBox="1"/>
          <p:nvPr/>
        </p:nvSpPr>
        <p:spPr>
          <a:xfrm>
            <a:off x="6581116" y="24048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8AF561-C37A-4415-89F6-8A5C279E261B}"/>
              </a:ext>
            </a:extLst>
          </p:cNvPr>
          <p:cNvSpPr txBox="1"/>
          <p:nvPr/>
        </p:nvSpPr>
        <p:spPr>
          <a:xfrm>
            <a:off x="429046" y="24048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Helvetica Neue"/>
                <a:cs typeface="Helvetica Neue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D7E653-5A68-4ED9-A431-F2DEC396114A}"/>
              </a:ext>
            </a:extLst>
          </p:cNvPr>
          <p:cNvSpPr txBox="1"/>
          <p:nvPr/>
        </p:nvSpPr>
        <p:spPr>
          <a:xfrm>
            <a:off x="6039930" y="101442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99E8A3-C1AF-4DA2-865C-867998F17912}"/>
              </a:ext>
            </a:extLst>
          </p:cNvPr>
          <p:cNvSpPr txBox="1"/>
          <p:nvPr/>
        </p:nvSpPr>
        <p:spPr>
          <a:xfrm>
            <a:off x="6402380" y="16816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Helvetica Neue"/>
                <a:cs typeface="Helvetica Neue"/>
              </a:rPr>
              <a:t>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60873DB-077B-4086-ACAD-F624558E559E}"/>
              </a:ext>
            </a:extLst>
          </p:cNvPr>
          <p:cNvSpPr txBox="1">
            <a:spLocks/>
          </p:cNvSpPr>
          <p:nvPr/>
        </p:nvSpPr>
        <p:spPr>
          <a:xfrm>
            <a:off x="263352" y="154169"/>
            <a:ext cx="6408712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b="1" dirty="0"/>
              <a:t>Results: Superfluid stiffness </a:t>
            </a:r>
            <a:r>
              <a:rPr lang="en-CA" sz="4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7555BC-69F6-46EF-A63F-6F1FBBABC036}"/>
              </a:ext>
            </a:extLst>
          </p:cNvPr>
          <p:cNvCxnSpPr/>
          <p:nvPr/>
        </p:nvCxnSpPr>
        <p:spPr>
          <a:xfrm>
            <a:off x="263352" y="836712"/>
            <a:ext cx="633670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ABB03B7-C3AC-475E-B342-31321A368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784" y="0"/>
            <a:ext cx="5253216" cy="2749292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49B738-5968-48C1-99AA-ED7C588F1C50}"/>
              </a:ext>
            </a:extLst>
          </p:cNvPr>
          <p:cNvCxnSpPr/>
          <p:nvPr/>
        </p:nvCxnSpPr>
        <p:spPr>
          <a:xfrm>
            <a:off x="6558332" y="1196752"/>
            <a:ext cx="13242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8773210-1C6B-4142-BD61-3EA7BE4B8F56}"/>
              </a:ext>
            </a:extLst>
          </p:cNvPr>
          <p:cNvCxnSpPr>
            <a:cxnSpLocks/>
          </p:cNvCxnSpPr>
          <p:nvPr/>
        </p:nvCxnSpPr>
        <p:spPr>
          <a:xfrm>
            <a:off x="7025914" y="1908536"/>
            <a:ext cx="26266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49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/>
              <a:t>Pseudo-gap as a continuation of the Mott insulating state at finite doping</a:t>
            </a:r>
            <a:br>
              <a:rPr lang="en-CA" sz="2400" dirty="0"/>
            </a:br>
            <a:br>
              <a:rPr lang="en-CA" sz="2400" dirty="0"/>
            </a:br>
            <a:r>
              <a:rPr lang="en-CA" sz="2400" dirty="0"/>
              <a:t>Superconducting dome strongly correlated with </a:t>
            </a:r>
            <a:r>
              <a:rPr lang="en-CA" sz="2400" dirty="0" err="1"/>
              <a:t>pseudogap</a:t>
            </a:r>
            <a:r>
              <a:rPr lang="en-CA" sz="2400" dirty="0"/>
              <a:t>-metal transition</a:t>
            </a:r>
            <a:br>
              <a:rPr lang="en-CA" sz="2400" dirty="0"/>
            </a:br>
            <a:br>
              <a:rPr lang="en-CA" sz="2400" dirty="0"/>
            </a:br>
            <a:r>
              <a:rPr lang="en-CA" sz="2400" dirty="0"/>
              <a:t>Non-BCS behaviour of superfluid stiffness</a:t>
            </a:r>
            <a:br>
              <a:rPr lang="en-CA" sz="2400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69E3F5-BFFE-4C17-8925-7FCC0D5862B3}"/>
              </a:ext>
            </a:extLst>
          </p:cNvPr>
          <p:cNvSpPr txBox="1">
            <a:spLocks/>
          </p:cNvSpPr>
          <p:nvPr/>
        </p:nvSpPr>
        <p:spPr>
          <a:xfrm>
            <a:off x="1753149" y="608903"/>
            <a:ext cx="4041120" cy="5385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b="1" dirty="0"/>
              <a:t>Conclusion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3B01D6-DAA8-4876-88CF-FD6C630FBF39}"/>
              </a:ext>
            </a:extLst>
          </p:cNvPr>
          <p:cNvCxnSpPr/>
          <p:nvPr/>
        </p:nvCxnSpPr>
        <p:spPr>
          <a:xfrm>
            <a:off x="1766848" y="1196752"/>
            <a:ext cx="633670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E910133-177F-431B-9739-83E06C62E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1" t="499"/>
          <a:stretch/>
        </p:blipFill>
        <p:spPr>
          <a:xfrm>
            <a:off x="7608168" y="836712"/>
            <a:ext cx="4248472" cy="602128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AE5C5D2-9EC9-4311-A924-3D02613798A2}"/>
              </a:ext>
            </a:extLst>
          </p:cNvPr>
          <p:cNvSpPr txBox="1"/>
          <p:nvPr/>
        </p:nvSpPr>
        <p:spPr>
          <a:xfrm>
            <a:off x="911424" y="2859323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 err="1"/>
              <a:t>Thank</a:t>
            </a:r>
            <a:r>
              <a:rPr lang="fr-CA" sz="5400" dirty="0"/>
              <a:t> </a:t>
            </a:r>
            <a:r>
              <a:rPr lang="fr-CA" sz="5400" dirty="0" err="1"/>
              <a:t>you</a:t>
            </a:r>
            <a:r>
              <a:rPr lang="fr-CA" sz="5400" dirty="0"/>
              <a:t>!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204BED5-C077-4F18-BB09-CDE33DB5AC2C}"/>
              </a:ext>
            </a:extLst>
          </p:cNvPr>
          <p:cNvCxnSpPr/>
          <p:nvPr/>
        </p:nvCxnSpPr>
        <p:spPr>
          <a:xfrm>
            <a:off x="5879976" y="1412776"/>
            <a:ext cx="0" cy="3816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66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1" descr="image001">
            <a:extLst>
              <a:ext uri="{FF2B5EF4-FFF2-40B4-BE49-F238E27FC236}">
                <a16:creationId xmlns:a16="http://schemas.microsoft.com/office/drawing/2014/main" id="{AF414A82-F85A-4C1F-8EF9-831A28748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8" y="1700808"/>
            <a:ext cx="6670399" cy="316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hadiagc">
            <a:extLst>
              <a:ext uri="{FF2B5EF4-FFF2-40B4-BE49-F238E27FC236}">
                <a16:creationId xmlns:a16="http://schemas.microsoft.com/office/drawing/2014/main" id="{0150C264-BF76-4529-B115-224A7C381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3868" y="1456362"/>
            <a:ext cx="3888432" cy="331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E8F57-1DE6-4EDE-B3CE-219E25D3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79400"/>
            <a:ext cx="3534544" cy="990600"/>
          </a:xfrm>
        </p:spPr>
        <p:txBody>
          <a:bodyPr/>
          <a:lstStyle/>
          <a:p>
            <a:r>
              <a:rPr lang="en-CA" dirty="0"/>
              <a:t>High Tc  - BEDT Comparison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C4D208-F3F6-423A-AE13-632F83966FA2}"/>
              </a:ext>
            </a:extLst>
          </p:cNvPr>
          <p:cNvSpPr/>
          <p:nvPr/>
        </p:nvSpPr>
        <p:spPr>
          <a:xfrm>
            <a:off x="7608168" y="6024373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dirty="0">
                <a:solidFill>
                  <a:srgbClr val="009900"/>
                </a:solidFill>
              </a:rPr>
              <a:t>S. Lefebvre, and </a:t>
            </a:r>
            <a:r>
              <a:rPr lang="en-US" altLang="fr-FR" dirty="0" err="1">
                <a:solidFill>
                  <a:srgbClr val="009900"/>
                </a:solidFill>
              </a:rPr>
              <a:t>al,PRL</a:t>
            </a:r>
            <a:r>
              <a:rPr lang="en-CA" dirty="0">
                <a:solidFill>
                  <a:srgbClr val="00B050"/>
                </a:solidFill>
              </a:rPr>
              <a:t>. 85, 5420 </a:t>
            </a:r>
            <a:r>
              <a:rPr lang="en-US" altLang="fr-FR" dirty="0">
                <a:solidFill>
                  <a:srgbClr val="009900"/>
                </a:solidFill>
              </a:rPr>
              <a:t>(2000)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C5E5F-196E-41A8-BDC7-DAAF147FAD2D}"/>
              </a:ext>
            </a:extLst>
          </p:cNvPr>
          <p:cNvSpPr/>
          <p:nvPr/>
        </p:nvSpPr>
        <p:spPr>
          <a:xfrm>
            <a:off x="623392" y="5701207"/>
            <a:ext cx="38757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dirty="0">
                <a:solidFill>
                  <a:srgbClr val="009900"/>
                </a:solidFill>
              </a:rPr>
              <a:t>PH.D thesis, Simon Verret,</a:t>
            </a:r>
          </a:p>
          <a:p>
            <a:r>
              <a:rPr lang="en-US" altLang="fr-FR" dirty="0" err="1">
                <a:solidFill>
                  <a:srgbClr val="009900"/>
                </a:solidFill>
              </a:rPr>
              <a:t>Universit</a:t>
            </a:r>
            <a:r>
              <a:rPr lang="fr-CA" altLang="fr-FR" dirty="0">
                <a:solidFill>
                  <a:srgbClr val="009900"/>
                </a:solidFill>
              </a:rPr>
              <a:t>é</a:t>
            </a:r>
            <a:r>
              <a:rPr lang="en-US" altLang="fr-FR" dirty="0">
                <a:solidFill>
                  <a:srgbClr val="009900"/>
                </a:solidFill>
              </a:rPr>
              <a:t> de Sherbrooke,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CA029-4A63-4B4E-ACED-589E4BFFFD76}"/>
              </a:ext>
            </a:extLst>
          </p:cNvPr>
          <p:cNvSpPr txBox="1"/>
          <p:nvPr/>
        </p:nvSpPr>
        <p:spPr>
          <a:xfrm>
            <a:off x="7070037" y="7656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accent2">
                    <a:lumMod val="50000"/>
                  </a:schemeClr>
                </a:solidFill>
                <a:latin typeface="Helvetica Neue"/>
                <a:cs typeface="Helvetica Neue"/>
              </a:rPr>
              <a:t>Motivation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0FB5ED-3048-450E-BDC2-173E175D68BC}"/>
              </a:ext>
            </a:extLst>
          </p:cNvPr>
          <p:cNvCxnSpPr>
            <a:cxnSpLocks/>
          </p:cNvCxnSpPr>
          <p:nvPr/>
        </p:nvCxnSpPr>
        <p:spPr>
          <a:xfrm>
            <a:off x="5951984" y="708973"/>
            <a:ext cx="47160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537B2AA-3329-4F4D-AC7B-57F8568D1955}"/>
              </a:ext>
            </a:extLst>
          </p:cNvPr>
          <p:cNvSpPr txBox="1"/>
          <p:nvPr/>
        </p:nvSpPr>
        <p:spPr>
          <a:xfrm>
            <a:off x="8098200" y="902647"/>
            <a:ext cx="2295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Helvetica Neue"/>
                <a:cs typeface="Helvetica Neue"/>
              </a:rPr>
              <a:t>κ</a:t>
            </a:r>
            <a:r>
              <a:rPr lang="fr-CA" sz="2800" dirty="0">
                <a:latin typeface="Helvetica Neue"/>
                <a:cs typeface="Helvetica Neue"/>
              </a:rPr>
              <a:t>-(BEDT)X</a:t>
            </a:r>
            <a:endParaRPr lang="en-CA" sz="2800" dirty="0">
              <a:latin typeface="Helvetica Neue"/>
              <a:cs typeface="Helvetica Neue"/>
            </a:endParaRPr>
          </a:p>
        </p:txBody>
      </p:sp>
      <p:pic>
        <p:nvPicPr>
          <p:cNvPr id="14" name="Picture 17" descr="bondl">
            <a:extLst>
              <a:ext uri="{FF2B5EF4-FFF2-40B4-BE49-F238E27FC236}">
                <a16:creationId xmlns:a16="http://schemas.microsoft.com/office/drawing/2014/main" id="{52018369-4787-4947-B90A-59D4FB64A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0" y="5060759"/>
            <a:ext cx="9937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6">
                <a:extLst>
                  <a:ext uri="{FF2B5EF4-FFF2-40B4-BE49-F238E27FC236}">
                    <a16:creationId xmlns:a16="http://schemas.microsoft.com/office/drawing/2014/main" id="{4056BF0A-C030-41F9-A13D-009D647404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1530" y="4736198"/>
                <a:ext cx="339310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i="1" dirty="0"/>
                  <a:t> X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𝐶𝑢</m:t>
                    </m:r>
                    <m:d>
                      <m:dPr>
                        <m:begChr m:val="["/>
                        <m:endChr m:val="]"/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CA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 dirty="0">
                                    <a:latin typeface="Cambria Math" panose="02040503050406030204" pitchFamily="18" charset="0"/>
                                  </a:rPr>
                                  <m:t>𝐶𝑁</m:t>
                                </m:r>
                              </m:e>
                            </m:d>
                          </m:e>
                          <m:sub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CA" i="1" dirty="0">
                        <a:latin typeface="Cambria Math" panose="02040503050406030204" pitchFamily="18" charset="0"/>
                      </a:rPr>
                      <m:t>𝐶𝑙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(t’ ~ 0.4t)</a:t>
                </a:r>
                <a:r>
                  <a:rPr lang="en-US" i="1" baseline="-25000" dirty="0"/>
                  <a:t> </a:t>
                </a:r>
                <a:endParaRPr lang="en-US" i="1" dirty="0"/>
              </a:p>
            </p:txBody>
          </p:sp>
        </mc:Choice>
        <mc:Fallback xmlns="">
          <p:sp>
            <p:nvSpPr>
              <p:cNvPr id="15" name="Text Box 16">
                <a:extLst>
                  <a:ext uri="{FF2B5EF4-FFF2-40B4-BE49-F238E27FC236}">
                    <a16:creationId xmlns:a16="http://schemas.microsoft.com/office/drawing/2014/main" id="{4056BF0A-C030-41F9-A13D-009D64740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1530" y="4736198"/>
                <a:ext cx="3393108" cy="369332"/>
              </a:xfrm>
              <a:prstGeom prst="rect">
                <a:avLst/>
              </a:prstGeom>
              <a:blipFill>
                <a:blip r:embed="rId5"/>
                <a:stretch>
                  <a:fillRect t="-9836" b="-245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17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D27DF4F8-69F4-492F-9F87-A034F6B47CCC}"/>
              </a:ext>
            </a:extLst>
          </p:cNvPr>
          <p:cNvGrpSpPr/>
          <p:nvPr/>
        </p:nvGrpSpPr>
        <p:grpSpPr>
          <a:xfrm>
            <a:off x="5134834" y="1090687"/>
            <a:ext cx="5563255" cy="5866705"/>
            <a:chOff x="3688590" y="1163681"/>
            <a:chExt cx="5563255" cy="586670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F9CD54-B64C-4242-A67D-2B803E6DD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88590" y="1163681"/>
              <a:ext cx="5563255" cy="5866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ZoneTexte 3">
              <a:extLst>
                <a:ext uri="{FF2B5EF4-FFF2-40B4-BE49-F238E27FC236}">
                  <a16:creationId xmlns:a16="http://schemas.microsoft.com/office/drawing/2014/main" id="{D5AE0327-0A79-4A72-8AC2-C2D49FFA4D5E}"/>
                </a:ext>
              </a:extLst>
            </p:cNvPr>
            <p:cNvSpPr txBox="1"/>
            <p:nvPr/>
          </p:nvSpPr>
          <p:spPr>
            <a:xfrm>
              <a:off x="7840361" y="1555646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fr-CA" sz="1200" b="1" dirty="0"/>
                <a:t>K</a:t>
              </a:r>
              <a:endParaRPr lang="fr-FR" b="1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9DC65BF-9B7F-4196-9120-DDD25E5A4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056" y="1821733"/>
            <a:ext cx="335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A3220-038F-47D4-8B7A-4C6BA3D7261F}"/>
              </a:ext>
            </a:extLst>
          </p:cNvPr>
          <p:cNvSpPr txBox="1"/>
          <p:nvPr/>
        </p:nvSpPr>
        <p:spPr>
          <a:xfrm>
            <a:off x="1631504" y="60177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Theory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826FF9-B83A-48C9-9F15-21CDE20B5E8A}"/>
              </a:ext>
            </a:extLst>
          </p:cNvPr>
          <p:cNvCxnSpPr/>
          <p:nvPr/>
        </p:nvCxnSpPr>
        <p:spPr>
          <a:xfrm>
            <a:off x="1775520" y="764704"/>
            <a:ext cx="633670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3539E81-0FDE-484C-9275-BBA1E28681FB}"/>
              </a:ext>
            </a:extLst>
          </p:cNvPr>
          <p:cNvSpPr txBox="1"/>
          <p:nvPr/>
        </p:nvSpPr>
        <p:spPr>
          <a:xfrm>
            <a:off x="2600503" y="940955"/>
            <a:ext cx="1755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latin typeface="Helvetica Neue"/>
                <a:cs typeface="Helvetica Neue"/>
              </a:rPr>
              <a:t>C-DMFT</a:t>
            </a:r>
            <a:endParaRPr lang="en-CA" sz="3200" dirty="0">
              <a:latin typeface="Helvetica Neue"/>
              <a:cs typeface="Helvetica Neu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30BB88-19FC-47E6-961B-4AD3191DC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856" y="94024"/>
            <a:ext cx="3638475" cy="61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548DCC-FAA1-461D-8394-7FE6AF31D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920" y="1801165"/>
            <a:ext cx="2294325" cy="20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1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1ECCB-D496-44B9-86F0-6C725BA43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66848" y="154169"/>
            <a:ext cx="5029200" cy="898565"/>
          </a:xfrm>
        </p:spPr>
        <p:txBody>
          <a:bodyPr/>
          <a:lstStyle/>
          <a:p>
            <a:r>
              <a:rPr lang="en-CA" b="1" dirty="0"/>
              <a:t>Results: Half-filling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97F441E-82CC-4CD9-BFDC-B78EA7D9FA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9556139"/>
              </p:ext>
            </p:extLst>
          </p:nvPr>
        </p:nvGraphicFramePr>
        <p:xfrm>
          <a:off x="6023992" y="1271109"/>
          <a:ext cx="5727088" cy="3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9397704" imgH="6279800" progId="AcroExch.Document.DC">
                  <p:embed/>
                </p:oleObj>
              </mc:Choice>
              <mc:Fallback>
                <p:oleObj name="Acrobat Document" r:id="rId4" imgW="9397704" imgH="6279800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97F441E-82CC-4CD9-BFDC-B78EA7D9F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23992" y="1271109"/>
                        <a:ext cx="5727088" cy="382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7" descr="phadiagc">
            <a:extLst>
              <a:ext uri="{FF2B5EF4-FFF2-40B4-BE49-F238E27FC236}">
                <a16:creationId xmlns:a16="http://schemas.microsoft.com/office/drawing/2014/main" id="{45A96A1E-E3CA-463C-A697-1496736AD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392" y="1276630"/>
            <a:ext cx="4849072" cy="392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D6A88A-9EF9-47C0-9D03-66914824DCC9}"/>
              </a:ext>
            </a:extLst>
          </p:cNvPr>
          <p:cNvSpPr/>
          <p:nvPr/>
        </p:nvSpPr>
        <p:spPr>
          <a:xfrm>
            <a:off x="1457379" y="5589240"/>
            <a:ext cx="3824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dirty="0">
                <a:solidFill>
                  <a:srgbClr val="009900"/>
                </a:solidFill>
              </a:rPr>
              <a:t>S. Lefebvre, and al, PRL </a:t>
            </a:r>
            <a:r>
              <a:rPr lang="en-CA" dirty="0">
                <a:solidFill>
                  <a:srgbClr val="00B050"/>
                </a:solidFill>
              </a:rPr>
              <a:t>85, 5420 </a:t>
            </a:r>
            <a:r>
              <a:rPr lang="en-US" altLang="fr-FR" dirty="0">
                <a:solidFill>
                  <a:srgbClr val="009900"/>
                </a:solidFill>
              </a:rPr>
              <a:t>(2000)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6573D5-9F7E-4996-86C3-9CC575A427C0}"/>
              </a:ext>
            </a:extLst>
          </p:cNvPr>
          <p:cNvCxnSpPr/>
          <p:nvPr/>
        </p:nvCxnSpPr>
        <p:spPr>
          <a:xfrm>
            <a:off x="1775520" y="764704"/>
            <a:ext cx="633670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588897-1B72-496C-801C-9842583F8558}"/>
                  </a:ext>
                </a:extLst>
              </p:cNvPr>
              <p:cNvSpPr txBox="1"/>
              <p:nvPr/>
            </p:nvSpPr>
            <p:spPr>
              <a:xfrm>
                <a:off x="7248128" y="5485685"/>
                <a:ext cx="25057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CA" sz="2800" dirty="0">
                    <a:cs typeface="Helvetica Neue"/>
                  </a:rPr>
                  <a:t>t/U</a:t>
                </a:r>
                <a14:m>
                  <m:oMath xmlns:m="http://schemas.openxmlformats.org/officeDocument/2006/math">
                    <m:r>
                      <a:rPr lang="en-CA" sz="2800" i="1">
                        <a:latin typeface="Cambria Math" panose="02040503050406030204" pitchFamily="18" charset="0"/>
                        <a:cs typeface="Helvetica Neue"/>
                      </a:rPr>
                      <m:t>⇔</m:t>
                    </m:r>
                    <m:r>
                      <a:rPr lang="en-CA" sz="2800" b="0" i="1" smtClean="0">
                        <a:latin typeface="Cambria Math" panose="02040503050406030204" pitchFamily="18" charset="0"/>
                        <a:cs typeface="Helvetica Neue"/>
                      </a:rPr>
                      <m:t>𝑃𝑟𝑒𝑠𝑠𝑢𝑟𝑒</m:t>
                    </m:r>
                  </m:oMath>
                </a14:m>
                <a:endParaRPr lang="en-CA" sz="2800" dirty="0">
                  <a:latin typeface="Helvetica Neue"/>
                  <a:cs typeface="Helvetica Neue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588897-1B72-496C-801C-9842583F8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8" y="5485685"/>
                <a:ext cx="2505751" cy="430887"/>
              </a:xfrm>
              <a:prstGeom prst="rect">
                <a:avLst/>
              </a:prstGeom>
              <a:blipFill>
                <a:blip r:embed="rId7"/>
                <a:stretch>
                  <a:fillRect l="-8759" t="-26761" b="-464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4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8098F9BC-13C0-4E50-9DF9-29079C323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5400" y="888805"/>
            <a:ext cx="5341202" cy="4476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793FC9-071E-486C-BC03-DB08C09CF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594" y="1176834"/>
            <a:ext cx="5905589" cy="3960438"/>
          </a:xfrm>
          <a:prstGeom prst="rect">
            <a:avLst/>
          </a:prstGeom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18AC22BA-EAFE-4183-B55E-01500ED5A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595" y="5301208"/>
            <a:ext cx="37338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  </a:t>
            </a:r>
            <a:r>
              <a:rPr lang="en-US" altLang="zh-CN" dirty="0">
                <a:solidFill>
                  <a:srgbClr val="009900"/>
                </a:solidFill>
                <a:latin typeface="Arial" pitchFamily="34" charset="0"/>
                <a:ea typeface="宋体" pitchFamily="2" charset="-122"/>
              </a:rPr>
              <a:t>H.</a:t>
            </a:r>
            <a:r>
              <a:rPr lang="en-US" altLang="zh-CN" dirty="0">
                <a:solidFill>
                  <a:srgbClr val="009900"/>
                </a:solidFill>
                <a:ea typeface="宋体" pitchFamily="2" charset="-122"/>
              </a:rPr>
              <a:t> </a:t>
            </a:r>
            <a:r>
              <a:rPr lang="en-US" altLang="zh-CN" dirty="0" err="1">
                <a:solidFill>
                  <a:srgbClr val="009900"/>
                </a:solidFill>
                <a:ea typeface="宋体" pitchFamily="2" charset="-122"/>
              </a:rPr>
              <a:t>Oike</a:t>
            </a:r>
            <a:r>
              <a:rPr lang="en-US" altLang="zh-CN" dirty="0">
                <a:solidFill>
                  <a:srgbClr val="009900"/>
                </a:solidFill>
                <a:ea typeface="宋体" pitchFamily="2" charset="-122"/>
              </a:rPr>
              <a:t>, and al.                           Phys. Rev. Lett. </a:t>
            </a:r>
            <a:r>
              <a:rPr lang="en-US" altLang="zh-CN" b="1" dirty="0">
                <a:solidFill>
                  <a:srgbClr val="009900"/>
                </a:solidFill>
                <a:ea typeface="宋体" pitchFamily="2" charset="-122"/>
              </a:rPr>
              <a:t>114</a:t>
            </a:r>
            <a:r>
              <a:rPr lang="en-US" altLang="zh-CN" dirty="0">
                <a:solidFill>
                  <a:srgbClr val="009900"/>
                </a:solidFill>
                <a:ea typeface="宋体" pitchFamily="2" charset="-122"/>
              </a:rPr>
              <a:t>, 067002(2015)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689992-280B-4392-96B4-74A9CF24C97C}"/>
              </a:ext>
            </a:extLst>
          </p:cNvPr>
          <p:cNvSpPr txBox="1">
            <a:spLocks/>
          </p:cNvSpPr>
          <p:nvPr/>
        </p:nvSpPr>
        <p:spPr>
          <a:xfrm>
            <a:off x="1766848" y="154169"/>
            <a:ext cx="5029200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b="1" dirty="0"/>
              <a:t>Results: Finite doping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6A9569-2800-4711-99A5-42AD9E26AD8E}"/>
              </a:ext>
            </a:extLst>
          </p:cNvPr>
          <p:cNvCxnSpPr/>
          <p:nvPr/>
        </p:nvCxnSpPr>
        <p:spPr>
          <a:xfrm>
            <a:off x="1766848" y="764704"/>
            <a:ext cx="633670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16">
            <a:extLst>
              <a:ext uri="{FF2B5EF4-FFF2-40B4-BE49-F238E27FC236}">
                <a16:creationId xmlns:a16="http://schemas.microsoft.com/office/drawing/2014/main" id="{E14ECA64-2A5A-450F-AEC3-E3FB7A26AAAB}"/>
              </a:ext>
            </a:extLst>
          </p:cNvPr>
          <p:cNvSpPr/>
          <p:nvPr/>
        </p:nvSpPr>
        <p:spPr>
          <a:xfrm>
            <a:off x="6230446" y="152765"/>
            <a:ext cx="547072" cy="52322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</a:t>
            </a:r>
          </a:p>
        </p:txBody>
      </p:sp>
      <p:sp>
        <p:nvSpPr>
          <p:cNvPr id="10" name="Oval 16">
            <a:extLst>
              <a:ext uri="{FF2B5EF4-FFF2-40B4-BE49-F238E27FC236}">
                <a16:creationId xmlns:a16="http://schemas.microsoft.com/office/drawing/2014/main" id="{EC375C06-579F-446A-9C39-E0F1F08F0EF8}"/>
              </a:ext>
            </a:extLst>
          </p:cNvPr>
          <p:cNvSpPr/>
          <p:nvPr/>
        </p:nvSpPr>
        <p:spPr>
          <a:xfrm>
            <a:off x="6902728" y="152765"/>
            <a:ext cx="547072" cy="52322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</a:t>
            </a:r>
          </a:p>
        </p:txBody>
      </p:sp>
      <p:sp>
        <p:nvSpPr>
          <p:cNvPr id="11" name="Oval 16">
            <a:extLst>
              <a:ext uri="{FF2B5EF4-FFF2-40B4-BE49-F238E27FC236}">
                <a16:creationId xmlns:a16="http://schemas.microsoft.com/office/drawing/2014/main" id="{3E114550-4053-4B68-A33A-5FA537A347CF}"/>
              </a:ext>
            </a:extLst>
          </p:cNvPr>
          <p:cNvSpPr/>
          <p:nvPr/>
        </p:nvSpPr>
        <p:spPr>
          <a:xfrm>
            <a:off x="7575010" y="152765"/>
            <a:ext cx="547072" cy="52322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6895A-16E5-469B-B01D-52F28EF38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346" y="1587642"/>
            <a:ext cx="1596102" cy="3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B8A06B-79B7-4B71-9613-6AEAC3C8D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726" y="1436492"/>
            <a:ext cx="5655438" cy="379268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024310F-D3C6-4D4E-A11E-E756DE236366}"/>
              </a:ext>
            </a:extLst>
          </p:cNvPr>
          <p:cNvSpPr txBox="1">
            <a:spLocks/>
          </p:cNvSpPr>
          <p:nvPr/>
        </p:nvSpPr>
        <p:spPr>
          <a:xfrm>
            <a:off x="1766848" y="154169"/>
            <a:ext cx="5029200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b="1" dirty="0"/>
              <a:t>Results: Finite doping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A9719B-D082-4081-B0E2-30E28240D7AF}"/>
              </a:ext>
            </a:extLst>
          </p:cNvPr>
          <p:cNvCxnSpPr/>
          <p:nvPr/>
        </p:nvCxnSpPr>
        <p:spPr>
          <a:xfrm>
            <a:off x="1766848" y="764704"/>
            <a:ext cx="633670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9280D94-2AC7-4F1F-A5C6-1409BBAA8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484784"/>
            <a:ext cx="5759550" cy="4018263"/>
          </a:xfrm>
          <a:prstGeom prst="rect">
            <a:avLst/>
          </a:prstGeom>
        </p:spPr>
      </p:pic>
      <p:sp>
        <p:nvSpPr>
          <p:cNvPr id="8" name="Oval 16">
            <a:extLst>
              <a:ext uri="{FF2B5EF4-FFF2-40B4-BE49-F238E27FC236}">
                <a16:creationId xmlns:a16="http://schemas.microsoft.com/office/drawing/2014/main" id="{CE47F130-53F4-4E65-9031-74DB39FC11DC}"/>
              </a:ext>
            </a:extLst>
          </p:cNvPr>
          <p:cNvSpPr/>
          <p:nvPr/>
        </p:nvSpPr>
        <p:spPr>
          <a:xfrm>
            <a:off x="6230446" y="152765"/>
            <a:ext cx="547072" cy="52322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</a:t>
            </a:r>
          </a:p>
        </p:txBody>
      </p:sp>
      <p:sp>
        <p:nvSpPr>
          <p:cNvPr id="9" name="Oval 16">
            <a:extLst>
              <a:ext uri="{FF2B5EF4-FFF2-40B4-BE49-F238E27FC236}">
                <a16:creationId xmlns:a16="http://schemas.microsoft.com/office/drawing/2014/main" id="{FC0D3DC9-1D3E-43F2-BCA5-4AFD412917C9}"/>
              </a:ext>
            </a:extLst>
          </p:cNvPr>
          <p:cNvSpPr/>
          <p:nvPr/>
        </p:nvSpPr>
        <p:spPr>
          <a:xfrm>
            <a:off x="6902728" y="152765"/>
            <a:ext cx="547072" cy="52322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</a:t>
            </a:r>
          </a:p>
        </p:txBody>
      </p:sp>
      <p:sp>
        <p:nvSpPr>
          <p:cNvPr id="10" name="Oval 16">
            <a:extLst>
              <a:ext uri="{FF2B5EF4-FFF2-40B4-BE49-F238E27FC236}">
                <a16:creationId xmlns:a16="http://schemas.microsoft.com/office/drawing/2014/main" id="{56DC95A0-C755-4559-82A5-A6CB152F8785}"/>
              </a:ext>
            </a:extLst>
          </p:cNvPr>
          <p:cNvSpPr/>
          <p:nvPr/>
        </p:nvSpPr>
        <p:spPr>
          <a:xfrm>
            <a:off x="7575010" y="152765"/>
            <a:ext cx="547072" cy="52322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55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85BA82A5-C3C5-4153-A831-D9BD2D765BA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1344" y="1124744"/>
            <a:ext cx="5328593" cy="44661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29A310-8B77-460C-AE1D-15E4FD003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1484784"/>
            <a:ext cx="5328593" cy="3557662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C2F3D6CF-4C77-47D0-BD39-F80279CCC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5780501"/>
            <a:ext cx="37338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  </a:t>
            </a:r>
            <a:r>
              <a:rPr lang="en-US" altLang="zh-CN" dirty="0">
                <a:solidFill>
                  <a:srgbClr val="009900"/>
                </a:solidFill>
                <a:latin typeface="Arial" pitchFamily="34" charset="0"/>
                <a:ea typeface="宋体" pitchFamily="2" charset="-122"/>
              </a:rPr>
              <a:t>H</a:t>
            </a:r>
            <a:r>
              <a:rPr lang="en-US" altLang="zh-CN" dirty="0">
                <a:solidFill>
                  <a:srgbClr val="009900"/>
                </a:solidFill>
                <a:ea typeface="宋体" pitchFamily="2" charset="-122"/>
              </a:rPr>
              <a:t> </a:t>
            </a:r>
            <a:r>
              <a:rPr lang="en-US" altLang="zh-CN" dirty="0" err="1">
                <a:solidFill>
                  <a:srgbClr val="009900"/>
                </a:solidFill>
                <a:ea typeface="宋体" pitchFamily="2" charset="-122"/>
              </a:rPr>
              <a:t>Oike</a:t>
            </a:r>
            <a:r>
              <a:rPr lang="en-US" altLang="zh-CN" dirty="0">
                <a:solidFill>
                  <a:srgbClr val="009900"/>
                </a:solidFill>
                <a:ea typeface="宋体" pitchFamily="2" charset="-122"/>
              </a:rPr>
              <a:t>, and al.                           Phys. Rev. Lett. </a:t>
            </a:r>
            <a:r>
              <a:rPr lang="en-US" altLang="zh-CN" b="1" dirty="0">
                <a:solidFill>
                  <a:srgbClr val="009900"/>
                </a:solidFill>
                <a:ea typeface="宋体" pitchFamily="2" charset="-122"/>
              </a:rPr>
              <a:t>114</a:t>
            </a:r>
            <a:r>
              <a:rPr lang="en-US" altLang="zh-CN" dirty="0">
                <a:solidFill>
                  <a:srgbClr val="009900"/>
                </a:solidFill>
                <a:ea typeface="宋体" pitchFamily="2" charset="-122"/>
              </a:rPr>
              <a:t>, 067002(2015)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49C900-A5E8-4FC8-BC47-1B4E695421F2}"/>
              </a:ext>
            </a:extLst>
          </p:cNvPr>
          <p:cNvSpPr txBox="1">
            <a:spLocks/>
          </p:cNvSpPr>
          <p:nvPr/>
        </p:nvSpPr>
        <p:spPr>
          <a:xfrm>
            <a:off x="1766848" y="154169"/>
            <a:ext cx="5029200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b="1" dirty="0"/>
              <a:t>Results: Finite doping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B7C1BA-0629-47AA-9198-6F021AC736CE}"/>
              </a:ext>
            </a:extLst>
          </p:cNvPr>
          <p:cNvCxnSpPr/>
          <p:nvPr/>
        </p:nvCxnSpPr>
        <p:spPr>
          <a:xfrm>
            <a:off x="1766848" y="764704"/>
            <a:ext cx="633670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16">
            <a:extLst>
              <a:ext uri="{FF2B5EF4-FFF2-40B4-BE49-F238E27FC236}">
                <a16:creationId xmlns:a16="http://schemas.microsoft.com/office/drawing/2014/main" id="{9F2A4E4C-7524-4B8E-8F25-FE9C5D408718}"/>
              </a:ext>
            </a:extLst>
          </p:cNvPr>
          <p:cNvSpPr/>
          <p:nvPr/>
        </p:nvSpPr>
        <p:spPr>
          <a:xfrm>
            <a:off x="6230446" y="152765"/>
            <a:ext cx="547072" cy="52322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</a:t>
            </a:r>
          </a:p>
        </p:txBody>
      </p:sp>
      <p:sp>
        <p:nvSpPr>
          <p:cNvPr id="9" name="Oval 16">
            <a:extLst>
              <a:ext uri="{FF2B5EF4-FFF2-40B4-BE49-F238E27FC236}">
                <a16:creationId xmlns:a16="http://schemas.microsoft.com/office/drawing/2014/main" id="{9D3F1AC5-99A1-4F98-AB85-74C54C4F3A9F}"/>
              </a:ext>
            </a:extLst>
          </p:cNvPr>
          <p:cNvSpPr/>
          <p:nvPr/>
        </p:nvSpPr>
        <p:spPr>
          <a:xfrm>
            <a:off x="6902728" y="152765"/>
            <a:ext cx="547072" cy="52322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</a:t>
            </a:r>
          </a:p>
        </p:txBody>
      </p:sp>
      <p:sp>
        <p:nvSpPr>
          <p:cNvPr id="10" name="Oval 16">
            <a:extLst>
              <a:ext uri="{FF2B5EF4-FFF2-40B4-BE49-F238E27FC236}">
                <a16:creationId xmlns:a16="http://schemas.microsoft.com/office/drawing/2014/main" id="{58F5DF4B-D734-427E-953E-44B597F03DC2}"/>
              </a:ext>
            </a:extLst>
          </p:cNvPr>
          <p:cNvSpPr/>
          <p:nvPr/>
        </p:nvSpPr>
        <p:spPr>
          <a:xfrm>
            <a:off x="7575010" y="152765"/>
            <a:ext cx="547072" cy="52322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5287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8">
            <a:extLst>
              <a:ext uri="{FF2B5EF4-FFF2-40B4-BE49-F238E27FC236}">
                <a16:creationId xmlns:a16="http://schemas.microsoft.com/office/drawing/2014/main" id="{A6B62E76-4179-4318-BA3F-8BE01C4B498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1272222"/>
            <a:ext cx="7112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4FD60D-D38F-4F2C-B409-8C87772CC20B}" type="slidenum">
              <a:rPr lang="en-US"/>
              <a:pPr/>
              <a:t>8</a:t>
            </a:fld>
            <a:endParaRPr lang="en-US" dirty="0"/>
          </a:p>
        </p:txBody>
      </p:sp>
      <p:graphicFrame>
        <p:nvGraphicFramePr>
          <p:cNvPr id="5" name="Diagramme 6">
            <a:extLst>
              <a:ext uri="{FF2B5EF4-FFF2-40B4-BE49-F238E27FC236}">
                <a16:creationId xmlns:a16="http://schemas.microsoft.com/office/drawing/2014/main" id="{689615A5-2198-41B4-AC20-1972A71E1C3A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4806233"/>
              </p:ext>
            </p:extLst>
          </p:nvPr>
        </p:nvGraphicFramePr>
        <p:xfrm>
          <a:off x="3515544" y="6309320"/>
          <a:ext cx="8208912" cy="37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9257F23-2D50-4EC3-A65E-1281D185A86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856724" y="4437112"/>
            <a:ext cx="38477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The Widom line </a:t>
            </a:r>
            <a:r>
              <a:rPr lang="fr-CA" sz="2400" dirty="0" err="1"/>
              <a:t>is</a:t>
            </a:r>
            <a:r>
              <a:rPr lang="fr-CA" sz="2400" dirty="0"/>
              <a:t> </a:t>
            </a:r>
            <a:r>
              <a:rPr lang="fr-CA" sz="2400" dirty="0" err="1"/>
              <a:t>correlated</a:t>
            </a:r>
            <a:r>
              <a:rPr lang="fr-CA" sz="2400" dirty="0"/>
              <a:t> to the position of the </a:t>
            </a:r>
            <a:r>
              <a:rPr lang="fr-CA" sz="2400" dirty="0" err="1"/>
              <a:t>superconducting</a:t>
            </a:r>
            <a:r>
              <a:rPr lang="fr-CA" sz="2400" dirty="0"/>
              <a:t> </a:t>
            </a:r>
            <a:r>
              <a:rPr lang="fr-CA" sz="2400" dirty="0" err="1"/>
              <a:t>dome</a:t>
            </a:r>
            <a:r>
              <a:rPr lang="fr-CA" sz="2400" dirty="0"/>
              <a:t>.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ECAD1C-F021-4B1B-B385-FB97258267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1424" y="3773311"/>
            <a:ext cx="5330840" cy="2968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4C71CC-0520-424B-BA02-6CEF856871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6621" y="1272222"/>
            <a:ext cx="5433744" cy="2843772"/>
          </a:xfrm>
          <a:prstGeom prst="rect">
            <a:avLst/>
          </a:prstGeom>
        </p:spPr>
      </p:pic>
      <p:sp>
        <p:nvSpPr>
          <p:cNvPr id="4" name="ZoneTexte 7">
            <a:extLst>
              <a:ext uri="{FF2B5EF4-FFF2-40B4-BE49-F238E27FC236}">
                <a16:creationId xmlns:a16="http://schemas.microsoft.com/office/drawing/2014/main" id="{4030D039-73B8-4BB1-8BE1-698AE996EC0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76901" y="960440"/>
            <a:ext cx="3779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q"/>
            </a:pPr>
            <a:r>
              <a:rPr lang="en-US" sz="2800" dirty="0"/>
              <a:t>Proposed phase diagram for the organics (schema on the left and calculations on the right).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ACAFD29-D4BB-450F-8052-32A6386FC1B5}"/>
              </a:ext>
            </a:extLst>
          </p:cNvPr>
          <p:cNvSpPr txBox="1">
            <a:spLocks/>
          </p:cNvSpPr>
          <p:nvPr/>
        </p:nvSpPr>
        <p:spPr>
          <a:xfrm>
            <a:off x="1766848" y="154169"/>
            <a:ext cx="5029200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b="1" dirty="0"/>
              <a:t>Results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E6A8AE-22AA-463D-9483-68AC177DD785}"/>
              </a:ext>
            </a:extLst>
          </p:cNvPr>
          <p:cNvCxnSpPr/>
          <p:nvPr/>
        </p:nvCxnSpPr>
        <p:spPr>
          <a:xfrm>
            <a:off x="1766848" y="764704"/>
            <a:ext cx="633670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C6428F-2C54-478E-9582-195E87E22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2893049"/>
            <a:ext cx="5951785" cy="386629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27AD121-ABD8-42E8-B2CB-E77ED6318BEA}"/>
              </a:ext>
            </a:extLst>
          </p:cNvPr>
          <p:cNvSpPr txBox="1">
            <a:spLocks/>
          </p:cNvSpPr>
          <p:nvPr/>
        </p:nvSpPr>
        <p:spPr>
          <a:xfrm>
            <a:off x="270620" y="0"/>
            <a:ext cx="6048672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b="1" dirty="0"/>
              <a:t>Results: Superfluid stiffness </a:t>
            </a:r>
            <a:r>
              <a:rPr lang="en-CA" sz="4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EC90A2-B8FC-4F3C-83EA-0B95670CEED0}"/>
              </a:ext>
            </a:extLst>
          </p:cNvPr>
          <p:cNvCxnSpPr/>
          <p:nvPr/>
        </p:nvCxnSpPr>
        <p:spPr>
          <a:xfrm>
            <a:off x="70892" y="692696"/>
            <a:ext cx="633670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3719155-A1B3-4F55-9488-C8B4EE25194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745262"/>
              </p:ext>
            </p:extLst>
          </p:nvPr>
        </p:nvGraphicFramePr>
        <p:xfrm>
          <a:off x="551384" y="823992"/>
          <a:ext cx="3054926" cy="2041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5" imgW="9397704" imgH="6279800" progId="AcroExch.Document.DC">
                  <p:embed/>
                </p:oleObj>
              </mc:Choice>
              <mc:Fallback>
                <p:oleObj name="Acrobat Document" r:id="rId5" imgW="9397704" imgH="6279800" progId="AcroExch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3719155-A1B3-4F55-9488-C8B4EE2519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384" y="823992"/>
                        <a:ext cx="3054926" cy="2041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6D8B238-6ED1-49AC-9D47-0BD325872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4112" y="2627450"/>
            <a:ext cx="3966102" cy="3957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62E4E3-C323-48C7-B443-D6EEA30CE1EA}"/>
              </a:ext>
            </a:extLst>
          </p:cNvPr>
          <p:cNvSpPr/>
          <p:nvPr/>
        </p:nvSpPr>
        <p:spPr>
          <a:xfrm>
            <a:off x="7547785" y="1150346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M. I. Larkin and al. Phys. Rev. B 64, 144514</a:t>
            </a:r>
          </a:p>
          <a:p>
            <a:r>
              <a:rPr lang="en-CA" dirty="0"/>
              <a:t>(2001)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34C5D-B7AD-4E8A-8D5B-2F6620DBA2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0296" y="2230075"/>
            <a:ext cx="1413675" cy="2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5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IQ">
      <a:dk1>
        <a:srgbClr val="000000"/>
      </a:dk1>
      <a:lt1>
        <a:sysClr val="window" lastClr="FFFFFF"/>
      </a:lt1>
      <a:dk2>
        <a:srgbClr val="4D4D4F"/>
      </a:dk2>
      <a:lt2>
        <a:srgbClr val="A6A8AB"/>
      </a:lt2>
      <a:accent1>
        <a:srgbClr val="32A45B"/>
      </a:accent1>
      <a:accent2>
        <a:srgbClr val="00A9BB"/>
      </a:accent2>
      <a:accent3>
        <a:srgbClr val="4D4D4D"/>
      </a:accent3>
      <a:accent4>
        <a:srgbClr val="A6A8AB"/>
      </a:accent4>
      <a:accent5>
        <a:srgbClr val="6D6E70"/>
      </a:accent5>
      <a:accent6>
        <a:srgbClr val="4D4D4F"/>
      </a:accent6>
      <a:hlink>
        <a:srgbClr val="2D9B1C"/>
      </a:hlink>
      <a:folHlink>
        <a:srgbClr val="51794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>
            <a:latin typeface="Helvetica Neue"/>
            <a:cs typeface="Helvetica Neue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_Master_sanspartners" id="{36B09727-6A62-BA4D-B3DE-645A5066CDCC}" vid="{51E92DD5-1D5E-9243-BE04-171B65D7039F}"/>
    </a:ext>
  </a:extLst>
</a:theme>
</file>

<file path=ppt/theme/theme2.xml><?xml version="1.0" encoding="utf-8"?>
<a:theme xmlns:a="http://schemas.openxmlformats.org/drawingml/2006/main" name="1_Thème Office">
  <a:themeElements>
    <a:clrScheme name="IQ">
      <a:dk1>
        <a:srgbClr val="000000"/>
      </a:dk1>
      <a:lt1>
        <a:sysClr val="window" lastClr="FFFFFF"/>
      </a:lt1>
      <a:dk2>
        <a:srgbClr val="4D4D4F"/>
      </a:dk2>
      <a:lt2>
        <a:srgbClr val="A6A8AB"/>
      </a:lt2>
      <a:accent1>
        <a:srgbClr val="32A45B"/>
      </a:accent1>
      <a:accent2>
        <a:srgbClr val="00A9BB"/>
      </a:accent2>
      <a:accent3>
        <a:srgbClr val="4D4D4D"/>
      </a:accent3>
      <a:accent4>
        <a:srgbClr val="A6A8AB"/>
      </a:accent4>
      <a:accent5>
        <a:srgbClr val="6D6E70"/>
      </a:accent5>
      <a:accent6>
        <a:srgbClr val="4D4D4F"/>
      </a:accent6>
      <a:hlink>
        <a:srgbClr val="2D9B1C"/>
      </a:hlink>
      <a:folHlink>
        <a:srgbClr val="51794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Q_Master_sanspartners" id="{36B09727-6A62-BA4D-B3DE-645A5066CDCC}" vid="{5CEA27A8-C5E9-6243-BA4C-9F71C856144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BEA8FE4-2356-4D90-8F54-956992D073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IQ_Master_sanspartners</Template>
  <TotalTime>1394</TotalTime>
  <Words>260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宋体</vt:lpstr>
      <vt:lpstr>Arial</vt:lpstr>
      <vt:lpstr>Calibri</vt:lpstr>
      <vt:lpstr>Cambria Math</vt:lpstr>
      <vt:lpstr>Helvetica Neue</vt:lpstr>
      <vt:lpstr>Times New Roman</vt:lpstr>
      <vt:lpstr>Verdana</vt:lpstr>
      <vt:lpstr>Wingdings</vt:lpstr>
      <vt:lpstr>Thème Office</vt:lpstr>
      <vt:lpstr>1_Thème Office</vt:lpstr>
      <vt:lpstr>Acrobat Document</vt:lpstr>
      <vt:lpstr>DC conductivity, superfluid stiffness, and phase diagrams of quasi 2d organic Mott insulators   Charles-David Hébert Patrick Sémon André-Marie Tremblay Louis Bourassa </vt:lpstr>
      <vt:lpstr>High Tc  - BEDT Comparison</vt:lpstr>
      <vt:lpstr>PowerPoint Presentation</vt:lpstr>
      <vt:lpstr>Results: Half-filling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Pseudo-gap as a continuation of the Mott insulating state at finite doping  Superconducting dome strongly correlated with pseudogap-metal transition  Non-BCS behaviour of superfluid stiffness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Charles-David Hébert</dc:creator>
  <cp:keywords/>
  <cp:lastModifiedBy>Charles-David Hébert</cp:lastModifiedBy>
  <cp:revision>11</cp:revision>
  <cp:lastPrinted>2016-05-16T19:24:34Z</cp:lastPrinted>
  <dcterms:created xsi:type="dcterms:W3CDTF">2018-02-28T02:09:42Z</dcterms:created>
  <dcterms:modified xsi:type="dcterms:W3CDTF">2018-07-19T14:44:49Z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TC019192269991</vt:lpwstr>
  </property>
</Properties>
</file>